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9" r:id="rId7"/>
    <p:sldId id="270" r:id="rId8"/>
    <p:sldId id="271" r:id="rId9"/>
    <p:sldId id="265" r:id="rId10"/>
    <p:sldId id="275" r:id="rId11"/>
    <p:sldId id="266" r:id="rId12"/>
    <p:sldId id="272" r:id="rId13"/>
    <p:sldId id="273" r:id="rId14"/>
    <p:sldId id="274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Domanda 14: Visita altri musei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Foglio1!$BB$5:$BB$33</c:f>
              <c:strCache>
                <c:ptCount val="29"/>
                <c:pt idx="0">
                  <c:v>Galata</c:v>
                </c:pt>
                <c:pt idx="1">
                  <c:v>Diocesano</c:v>
                </c:pt>
                <c:pt idx="2">
                  <c:v>Chiossone</c:v>
                </c:pt>
                <c:pt idx="3">
                  <c:v>Sant'Agostino</c:v>
                </c:pt>
                <c:pt idx="4">
                  <c:v>Del tesoro</c:v>
                </c:pt>
                <c:pt idx="5">
                  <c:v>Pal. Rosso</c:v>
                </c:pt>
                <c:pt idx="6">
                  <c:v>Pal. Bianco</c:v>
                </c:pt>
                <c:pt idx="7">
                  <c:v>Pal. Tursi</c:v>
                </c:pt>
                <c:pt idx="8">
                  <c:v>Storia Naturale</c:v>
                </c:pt>
                <c:pt idx="9">
                  <c:v>Pal. Ducale</c:v>
                </c:pt>
                <c:pt idx="10">
                  <c:v>Risorgimento - Quarto</c:v>
                </c:pt>
                <c:pt idx="11">
                  <c:v>Pal. Spinola</c:v>
                </c:pt>
                <c:pt idx="12">
                  <c:v>D'Albertis</c:v>
                </c:pt>
                <c:pt idx="13">
                  <c:v>Cappuccini</c:v>
                </c:pt>
                <c:pt idx="14">
                  <c:v>Villa Croce</c:v>
                </c:pt>
                <c:pt idx="15">
                  <c:v>Navale Pegli</c:v>
                </c:pt>
                <c:pt idx="16">
                  <c:v>Archeologia Pegli</c:v>
                </c:pt>
                <c:pt idx="17">
                  <c:v>Commenda Pre'</c:v>
                </c:pt>
                <c:pt idx="18">
                  <c:v>Pal. Reale</c:v>
                </c:pt>
                <c:pt idx="19">
                  <c:v>No risp.</c:v>
                </c:pt>
                <c:pt idx="20">
                  <c:v>Lanterna</c:v>
                </c:pt>
                <c:pt idx="21">
                  <c:v>Cinema</c:v>
                </c:pt>
                <c:pt idx="22">
                  <c:v>Pal. Principe</c:v>
                </c:pt>
                <c:pt idx="23">
                  <c:v>Risorgimento - Via lomellini</c:v>
                </c:pt>
                <c:pt idx="24">
                  <c:v>Contadino - Salita del Garbo - Val polcevere</c:v>
                </c:pt>
                <c:pt idx="25">
                  <c:v>Tessuto - Zoagli</c:v>
                </c:pt>
                <c:pt idx="26">
                  <c:v>Carta - Dolceacqua Oneglia</c:v>
                </c:pt>
                <c:pt idx="27">
                  <c:v>Filigrana - Campo Ligure</c:v>
                </c:pt>
                <c:pt idx="28">
                  <c:v>Attore</c:v>
                </c:pt>
              </c:strCache>
            </c:strRef>
          </c:cat>
          <c:val>
            <c:numRef>
              <c:f>Foglio1!$BD$5:$BD$33</c:f>
              <c:numCache>
                <c:formatCode>General</c:formatCode>
                <c:ptCount val="29"/>
                <c:pt idx="0">
                  <c:v>43</c:v>
                </c:pt>
                <c:pt idx="1">
                  <c:v>16</c:v>
                </c:pt>
                <c:pt idx="2">
                  <c:v>25</c:v>
                </c:pt>
                <c:pt idx="3">
                  <c:v>25</c:v>
                </c:pt>
                <c:pt idx="4">
                  <c:v>18</c:v>
                </c:pt>
                <c:pt idx="5">
                  <c:v>46</c:v>
                </c:pt>
                <c:pt idx="6">
                  <c:v>45</c:v>
                </c:pt>
                <c:pt idx="7">
                  <c:v>40</c:v>
                </c:pt>
                <c:pt idx="8">
                  <c:v>38</c:v>
                </c:pt>
                <c:pt idx="9">
                  <c:v>42</c:v>
                </c:pt>
                <c:pt idx="10">
                  <c:v>11</c:v>
                </c:pt>
                <c:pt idx="11">
                  <c:v>27</c:v>
                </c:pt>
                <c:pt idx="12">
                  <c:v>35</c:v>
                </c:pt>
                <c:pt idx="13">
                  <c:v>8</c:v>
                </c:pt>
                <c:pt idx="14">
                  <c:v>25</c:v>
                </c:pt>
                <c:pt idx="15">
                  <c:v>9</c:v>
                </c:pt>
                <c:pt idx="16">
                  <c:v>15</c:v>
                </c:pt>
                <c:pt idx="17">
                  <c:v>24</c:v>
                </c:pt>
                <c:pt idx="18">
                  <c:v>38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14</c:v>
                </c:pt>
                <c:pt idx="23">
                  <c:v>9</c:v>
                </c:pt>
                <c:pt idx="24">
                  <c:v>3</c:v>
                </c:pt>
                <c:pt idx="25">
                  <c:v>3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906272"/>
        <c:axId val="324906664"/>
      </c:barChart>
      <c:catAx>
        <c:axId val="3249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4906664"/>
        <c:crosses val="autoZero"/>
        <c:auto val="1"/>
        <c:lblAlgn val="ctr"/>
        <c:lblOffset val="100"/>
        <c:noMultiLvlLbl val="0"/>
      </c:catAx>
      <c:valAx>
        <c:axId val="32490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490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Domanda 8: Visita musei di Nervi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Foglio1!$AE$4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Foglio1!$AD$5:$AD$10</c:f>
              <c:strCache>
                <c:ptCount val="6"/>
                <c:pt idx="0">
                  <c:v>WO</c:v>
                </c:pt>
                <c:pt idx="1">
                  <c:v>GAM</c:v>
                </c:pt>
                <c:pt idx="2">
                  <c:v>Frug.</c:v>
                </c:pt>
                <c:pt idx="3">
                  <c:v>Lux.</c:v>
                </c:pt>
                <c:pt idx="4">
                  <c:v>Nessuno</c:v>
                </c:pt>
                <c:pt idx="5">
                  <c:v>No risp.</c:v>
                </c:pt>
              </c:strCache>
            </c:strRef>
          </c:cat>
          <c:val>
            <c:numRef>
              <c:f>Foglio1!$AE$5:$AE$10</c:f>
              <c:numCache>
                <c:formatCode>General</c:formatCode>
                <c:ptCount val="6"/>
                <c:pt idx="0">
                  <c:v>28</c:v>
                </c:pt>
                <c:pt idx="1">
                  <c:v>26</c:v>
                </c:pt>
                <c:pt idx="2">
                  <c:v>24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Foglio1!$AF$4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Foglio1!$AD$5:$AD$10</c:f>
              <c:strCache>
                <c:ptCount val="6"/>
                <c:pt idx="0">
                  <c:v>WO</c:v>
                </c:pt>
                <c:pt idx="1">
                  <c:v>GAM</c:v>
                </c:pt>
                <c:pt idx="2">
                  <c:v>Frug.</c:v>
                </c:pt>
                <c:pt idx="3">
                  <c:v>Lux.</c:v>
                </c:pt>
                <c:pt idx="4">
                  <c:v>Nessuno</c:v>
                </c:pt>
                <c:pt idx="5">
                  <c:v>No risp.</c:v>
                </c:pt>
              </c:strCache>
            </c:strRef>
          </c:cat>
          <c:val>
            <c:numRef>
              <c:f>Foglio1!$AF$5:$AF$10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Foglio1!$AG$4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Foglio1!$AD$5:$AD$10</c:f>
              <c:strCache>
                <c:ptCount val="6"/>
                <c:pt idx="0">
                  <c:v>WO</c:v>
                </c:pt>
                <c:pt idx="1">
                  <c:v>GAM</c:v>
                </c:pt>
                <c:pt idx="2">
                  <c:v>Frug.</c:v>
                </c:pt>
                <c:pt idx="3">
                  <c:v>Lux.</c:v>
                </c:pt>
                <c:pt idx="4">
                  <c:v>Nessuno</c:v>
                </c:pt>
                <c:pt idx="5">
                  <c:v>No risp.</c:v>
                </c:pt>
              </c:strCache>
            </c:strRef>
          </c:cat>
          <c:val>
            <c:numRef>
              <c:f>Foglio1!$AG$5:$AG$10</c:f>
              <c:numCache>
                <c:formatCode>General</c:formatCode>
                <c:ptCount val="6"/>
                <c:pt idx="4">
                  <c:v>6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902744"/>
        <c:axId val="324903136"/>
      </c:barChart>
      <c:catAx>
        <c:axId val="3249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4903136"/>
        <c:crosses val="autoZero"/>
        <c:auto val="1"/>
        <c:lblAlgn val="ctr"/>
        <c:lblOffset val="100"/>
        <c:noMultiLvlLbl val="0"/>
      </c:catAx>
      <c:valAx>
        <c:axId val="32490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490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05CF0-7765-46F3-B57A-2CF0D38D0C03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7B6F5-F5D0-4060-8FFD-537604B4F9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11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B6F5-F5D0-4060-8FFD-537604B4F93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2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67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4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85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D1802-4198-C047-9B22-121221F47A1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6205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8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57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96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27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57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39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7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54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794B-F7AB-4958-B7BD-0CD73DB39185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2362-183D-47AF-9C3D-992649273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45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G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72" y="-1"/>
            <a:ext cx="9221272" cy="69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8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0"/>
            <a:ext cx="91439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Minacce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: concorrenza parco, mare e passeggiata limitrofi. Segnaletica poco efficace. Difficoltà uso parco. Diverse realtà amministrative da coinvolgere. Concorrenza culturale del centro storico di Genova. Mancanza identità Nervi (Territorio e popolazione). Scarsi investimenti sul territorio (Contingenze).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4715"/>
            <a:ext cx="3870973" cy="40632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52" y="3692933"/>
            <a:ext cx="5118748" cy="3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Opportunità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rilancio visibilità culturale Nervi online (Facebook e Instagram). Palazzo Ducale. Paesaggio e storia Nervi. Coinvolgimento social utenti – visitatori. Rolli days. Alternanza scuola – lavoro. Attività e progetti scolastici ed extrascolastiche (pubblico personalizzato), artisti. Alter Eco Interreg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mediterranean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(Arte e Natura, Profumi dell’arte,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SPORTicciolo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Obiettivo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studio storia territorio e turismo locali (Genova e Nervi), contribuzione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 Social (</a:t>
            </a:r>
            <a:r>
              <a:rPr lang="it-IT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contenuti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pagina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web (Informazioni, catalogo online),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sondaggio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206"/>
            <a:ext cx="2644596" cy="26445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70" y="2915254"/>
            <a:ext cx="1714500" cy="1714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1" y="2590163"/>
            <a:ext cx="3562608" cy="23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8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Proposte di Valorizzazione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9" y="759854"/>
            <a:ext cx="1472059" cy="14720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27" y="625239"/>
            <a:ext cx="1564469" cy="155224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96" y="731661"/>
            <a:ext cx="1544440" cy="12830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36" y="679132"/>
            <a:ext cx="1633502" cy="16335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9" y="2603618"/>
            <a:ext cx="3072322" cy="2135778"/>
          </a:xfrm>
          <a:prstGeom prst="rect">
            <a:avLst/>
          </a:prstGeom>
        </p:spPr>
      </p:pic>
      <p:pic>
        <p:nvPicPr>
          <p:cNvPr id="12" name="Segnaposto contenuto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1" y="2603618"/>
            <a:ext cx="3075404" cy="153770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1" y="3456691"/>
            <a:ext cx="3268274" cy="15992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6" y="2464112"/>
            <a:ext cx="1985157" cy="198515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6" y="4932433"/>
            <a:ext cx="2552464" cy="172640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36" y="4479120"/>
            <a:ext cx="1737919" cy="231722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58" y="5153116"/>
            <a:ext cx="2122429" cy="1591822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979572" y="231263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SCUOLE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58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0"/>
            <a:ext cx="9144000" cy="489397"/>
          </a:xfrm>
        </p:spPr>
        <p:txBody>
          <a:bodyPr/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489397"/>
            <a:ext cx="2516397" cy="30394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71122"/>
            <a:ext cx="4357192" cy="23246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6" y="3852310"/>
            <a:ext cx="2361062" cy="30056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7483"/>
            <a:ext cx="3151913" cy="34805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85612" y="3528810"/>
            <a:ext cx="805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Sito Web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72039" y="6581001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Catalogo online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3095758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Post Facebook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23913" y="6581001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Sondaggio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8068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Considerazioni in base al sondaggio (55 risposte)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900636"/>
              </p:ext>
            </p:extLst>
          </p:nvPr>
        </p:nvGraphicFramePr>
        <p:xfrm>
          <a:off x="1944763" y="3580327"/>
          <a:ext cx="5591175" cy="327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675236"/>
              </p:ext>
            </p:extLst>
          </p:nvPr>
        </p:nvGraphicFramePr>
        <p:xfrm>
          <a:off x="2202287" y="523220"/>
          <a:ext cx="5165299" cy="305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251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GRAZIE DELL’ATTENZIONE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5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6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0" y="198259"/>
            <a:ext cx="1736413" cy="1060386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430306" y="1355464"/>
            <a:ext cx="81435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olo 1"/>
          <p:cNvSpPr txBox="1">
            <a:spLocks/>
          </p:cNvSpPr>
          <p:nvPr/>
        </p:nvSpPr>
        <p:spPr>
          <a:xfrm>
            <a:off x="0" y="1687895"/>
            <a:ext cx="9144000" cy="793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500" b="1" dirty="0" smtClean="0">
                <a:latin typeface="Arial" charset="0"/>
                <a:ea typeface="Arial" charset="0"/>
                <a:cs typeface="Arial" charset="0"/>
              </a:rPr>
              <a:t>Indice</a:t>
            </a:r>
            <a:endParaRPr lang="it-IT" sz="37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28" y="194704"/>
            <a:ext cx="1739055" cy="1062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48" y="334042"/>
            <a:ext cx="806754" cy="79162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41C5A27-C52C-784B-B50E-DE7FC4DCAD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61" y="108715"/>
            <a:ext cx="2731477" cy="12602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283873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Premessa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Storia del territorio e del turismo (Genova e Nervi)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Musei di Nervi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Wolfsoniana – Nervi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SWOT Wolfsoniana – Nervi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Proposte di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valorizzazione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047136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0"/>
            <a:ext cx="914857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81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Premessa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18187"/>
            <a:ext cx="9144000" cy="62398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Convenzione di Faro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→ </a:t>
            </a:r>
            <a:r>
              <a:rPr lang="it-IT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Comunità d’eredità</a:t>
            </a:r>
          </a:p>
          <a:p>
            <a:pPr marL="0" indent="0">
              <a:buNone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Definizione Museo –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XXI secolo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museo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è un’istituzione </a:t>
            </a:r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, senza scopo di lucro, al servizio della società, e del suo sviluppo, aperta al pubblico, che effettua ricerche sulle testimonianze materiali ed immateriali dell’uomo e del suo ambiente, le acquisisce, le conserva, e le comunica e specificatamente le espone per scopi di studio, educazione e </a:t>
            </a:r>
            <a:r>
              <a:rPr lang="it-I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diletto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it-IT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Hans Belting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Estetica relazionale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it-IT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John Kinard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Museo di Quartiere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it-IT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Duncan F. Cameron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(museologi statunitensi, Anni Settanta), </a:t>
            </a:r>
            <a:r>
              <a:rPr lang="it-IT" u="sng" dirty="0"/>
              <a:t>Rapporto Brundtland </a:t>
            </a:r>
            <a:r>
              <a:rPr lang="it-IT" dirty="0"/>
              <a:t>– </a:t>
            </a:r>
            <a:r>
              <a:rPr lang="it-IT" i="1" dirty="0"/>
              <a:t>Our common </a:t>
            </a:r>
            <a:r>
              <a:rPr lang="it-IT" i="1" dirty="0" smtClean="0"/>
              <a:t>future</a:t>
            </a:r>
            <a:r>
              <a:rPr lang="it-IT" dirty="0" smtClean="0"/>
              <a:t> (1987), </a:t>
            </a:r>
            <a:r>
              <a:rPr lang="it-IT" i="1" u="sng" dirty="0"/>
              <a:t>The Earth Summit</a:t>
            </a:r>
            <a:r>
              <a:rPr lang="it-IT" dirty="0"/>
              <a:t> (Rio de Janeiro, 1992</a:t>
            </a:r>
            <a:r>
              <a:rPr lang="it-IT" dirty="0" smtClean="0"/>
              <a:t>)</a:t>
            </a:r>
            <a:endParaRPr 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15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1"/>
            <a:ext cx="9144000" cy="502276"/>
          </a:xfrm>
        </p:spPr>
        <p:txBody>
          <a:bodyPr/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Storia del territorio e del turismo (Genova e Nervi)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1216"/>
            <a:ext cx="4700788" cy="29677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902"/>
            <a:ext cx="4744753" cy="30900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77" y="651216"/>
            <a:ext cx="4472224" cy="29677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53" y="3767902"/>
            <a:ext cx="2345261" cy="30900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15" y="3674702"/>
            <a:ext cx="2053986" cy="31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0"/>
            <a:ext cx="9144000" cy="502276"/>
          </a:xfrm>
        </p:spPr>
        <p:txBody>
          <a:bodyPr/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Musei di Nervi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76"/>
            <a:ext cx="4267198" cy="320039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3" y="502276"/>
            <a:ext cx="4267198" cy="32003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267198" cy="32003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74" y="3702675"/>
            <a:ext cx="4686126" cy="31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" y="0"/>
            <a:ext cx="9131203" cy="693135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Wolfsoniana - Nervi</a:t>
            </a:r>
            <a:endParaRPr lang="it-IT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SWOT Wolfsoniana - Nervi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forza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Collezione d’Arti Applicate, Decorative, Propaganda XIX – XX secolo, Mitchell Wolfson Jr., attività scolastiche ed extrascolastiche, legame opere – territorio (Identità locale)</a:t>
            </a:r>
          </a:p>
          <a:p>
            <a:pPr marL="0" indent="0">
              <a:buNone/>
            </a:pPr>
            <a:endParaRPr lang="it-IT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debolezza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posizione nascosta, scarsa conoscenza dell’istituzione, frequentazione esigua, distanza dal centro storico, budget ridotto, mancanza Wi – fi, sito web, mancanza dialogo con territorio e coinvolgimento comunità locale (stakeholders locali).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23757"/>
            <a:ext cx="2562896" cy="26061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68" y="2023757"/>
            <a:ext cx="2256328" cy="26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5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419</Words>
  <Application>Microsoft Office PowerPoint</Application>
  <PresentationFormat>Presentazione su schermo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Premessa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Elia Baroni</dc:creator>
  <cp:lastModifiedBy>Elia Baroni</cp:lastModifiedBy>
  <cp:revision>59</cp:revision>
  <dcterms:created xsi:type="dcterms:W3CDTF">2019-12-01T15:02:53Z</dcterms:created>
  <dcterms:modified xsi:type="dcterms:W3CDTF">2019-12-03T14:50:54Z</dcterms:modified>
</cp:coreProperties>
</file>